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3" r:id="rId17"/>
  </p:sldIdLst>
  <p:sldSz cx="2743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564" y="-1146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4A543BBA-ACF3-48D9-AAD8-BE918D555C5D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858E5FB1-7B97-4572-9268-FD7628800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6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39A11-BC5F-4461-B03D-C561C589CCC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75038" y="703263"/>
            <a:ext cx="14052551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484C6-B634-4CE4-B17C-0902E0FD4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84C6-B634-4CE4-B17C-0902E0FD40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7E12-8B37-44F4-9ACB-3ED66C0F429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8105-F049-41F9-967F-05D3C403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hyperlink" Target="http://www.balfourbeattyus.com/Files/logos/BS-Logo-BBC-Standard-(1).aspx" TargetMode="External"/><Relationship Id="rId12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hyperlink" Target="http://www.google.com/url?sa=i&amp;rct=j&amp;q=&amp;esrc=s&amp;frm=1&amp;source=images&amp;cd=&amp;cad=rja&amp;docid=XJtL9XbU9qSWHM&amp;tbnid=GlpWkptmS1ud9M:&amp;ved=0CAUQjRw&amp;url=http://wattsupwiththat.com/2012/02/24/as-one-gate-opens-another-closes-wegman-given-a-letter-of-reprimand-keeps-job-no-further-investigations-expected/&amp;ei=rI0yUt2hFbf94APli4HYCQ&amp;bvm=bv.52164340,d.dmg&amp;psig=AFQjCNEngDTOV4VB3FZ3A03cMzH2LpRD7A&amp;ust=1379131151614602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hyperlink" Target="http://www.google.com/url?sa=i&amp;rct=j&amp;q=&amp;esrc=s&amp;frm=1&amp;source=images&amp;cd=&amp;cad=rja&amp;docid=ZAX0UsdUaCg-KM&amp;tbnid=5hBGekn3xuQueM:&amp;ved=0CAUQjRw&amp;url=http://www.logotypes101.com/free_vector_logo/30228/Gensler168&amp;ei=OI8yUtCdMfSz4AP6iYDIDg&amp;bvm=bv.52164340,d.dmg&amp;psig=AFQjCNG_4XwPuby86f6IBrKBQof8OMM1tw&amp;ust=137913157243892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oogle.com/url?sa=i&amp;rct=j&amp;q=&amp;esrc=s&amp;frm=1&amp;source=images&amp;cd=&amp;cad=rja&amp;docid=XJtL9XbU9qSWHM&amp;tbnid=GlpWkptmS1ud9M:&amp;ved=0CAUQjRw&amp;url=http://wattsupwiththat.com/2012/02/24/as-one-gate-opens-another-closes-wegman-given-a-letter-of-reprimand-keeps-job-no-further-investigations-expected/&amp;ei=rI0yUt2hFbf94APli4HYCQ&amp;bvm=bv.52164340,d.dmg&amp;psig=AFQjCNEngDTOV4VB3FZ3A03cMzH2LpRD7A&amp;ust=1379131151614602" TargetMode="External"/><Relationship Id="rId7" Type="http://schemas.openxmlformats.org/officeDocument/2006/relationships/hyperlink" Target="http://www.google.com/url?sa=i&amp;rct=j&amp;q=&amp;esrc=s&amp;frm=1&amp;source=images&amp;cd=&amp;cad=rja&amp;docid=ZAX0UsdUaCg-KM&amp;tbnid=5hBGekn3xuQueM:&amp;ved=0CAUQjRw&amp;url=http://www.logotypes101.com/free_vector_logo/30228/Gensler168&amp;ei=OI8yUtCdMfSz4AP6iYDIDg&amp;bvm=bv.52164340,d.dmg&amp;psig=AFQjCNG_4XwPuby86f6IBrKBQof8OMM1tw&amp;ust=137913157243892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hyperlink" Target="http://www.balfourbeattyus.com/Files/logos/BS-Logo-BBC-Standard-(1).aspx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9829800" y="2209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Taylor Hall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George Mason University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0439400" y="36576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Advisor: Ed Gannon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611600" y="4572000"/>
            <a:ext cx="533400" cy="5334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722853">
            <a:off x="16697213" y="4814415"/>
            <a:ext cx="306254" cy="86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7644014">
            <a:off x="16876095" y="4820603"/>
            <a:ext cx="198844" cy="753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93400">
            <a:off x="16812240" y="4781477"/>
            <a:ext cx="76200" cy="1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5" name="Picture 34" descr="r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0" y="3886200"/>
            <a:ext cx="5029200" cy="247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building1.jpg"/>
          <p:cNvPicPr>
            <a:picLocks noChangeAspect="1"/>
          </p:cNvPicPr>
          <p:nvPr/>
        </p:nvPicPr>
        <p:blipFill>
          <a:blip r:embed="rId4" cstate="print"/>
          <a:srcRect l="1491" t="2602" r="3106" b="3712"/>
          <a:stretch>
            <a:fillRect/>
          </a:stretch>
        </p:blipFill>
        <p:spPr>
          <a:xfrm>
            <a:off x="18745200" y="1752600"/>
            <a:ext cx="4876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penn state head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" name="Picture 6" descr="http://logo.gmu.edu/hireslogos/primarylogo/PC/GMU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43200"/>
            <a:ext cx="3190875" cy="204787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3850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77400" y="178909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906000" y="2438400"/>
          <a:ext cx="7848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648200"/>
                <a:gridCol w="457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Summary</a:t>
                      </a:r>
                      <a:r>
                        <a:rPr lang="en-US" baseline="0" dirty="0" smtClean="0"/>
                        <a:t> of Results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Analysis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Prevention through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r>
                        <a:rPr lang="en-US" baseline="0" dirty="0" smtClean="0"/>
                        <a:t> risk of injury over the building’s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Façade Re-design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efficient</a:t>
                      </a:r>
                      <a:r>
                        <a:rPr lang="en-US" baseline="0" dirty="0" smtClean="0"/>
                        <a:t> fall safety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Stick-Built</a:t>
                      </a:r>
                      <a:r>
                        <a:rPr lang="en-US" baseline="0" dirty="0" smtClean="0"/>
                        <a:t>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effective solution for the D.C.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Green Roof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</a:t>
                      </a:r>
                      <a:r>
                        <a:rPr lang="en-US" baseline="0" dirty="0" smtClean="0"/>
                        <a:t> opportunities and financial 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7388840" y="4307196"/>
            <a:ext cx="289560" cy="241300"/>
            <a:chOff x="9906000" y="1981200"/>
            <a:chExt cx="457200" cy="381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906000" y="2209800"/>
              <a:ext cx="152400" cy="1524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058400" y="1981200"/>
              <a:ext cx="3048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388840" y="3200400"/>
            <a:ext cx="289560" cy="241300"/>
            <a:chOff x="9906000" y="1981200"/>
            <a:chExt cx="457200" cy="3810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906000" y="2209800"/>
              <a:ext cx="152400" cy="1524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0058400" y="1981200"/>
              <a:ext cx="3048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7373600" y="3567752"/>
            <a:ext cx="289560" cy="241300"/>
            <a:chOff x="9906000" y="1981200"/>
            <a:chExt cx="457200" cy="3810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906000" y="2209800"/>
              <a:ext cx="152400" cy="1524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8400" y="1981200"/>
              <a:ext cx="3048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7373600" y="3926196"/>
            <a:ext cx="289560" cy="241300"/>
            <a:chOff x="9906000" y="1981200"/>
            <a:chExt cx="457200" cy="3810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906000" y="2209800"/>
              <a:ext cx="152400" cy="1524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0058400" y="1981200"/>
              <a:ext cx="3048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9982200" y="5105400"/>
            <a:ext cx="685800" cy="685800"/>
            <a:chOff x="10058400" y="2514600"/>
            <a:chExt cx="685800" cy="685800"/>
          </a:xfrm>
        </p:grpSpPr>
        <p:sp>
          <p:nvSpPr>
            <p:cNvPr id="46" name="Rectangle 45"/>
            <p:cNvSpPr/>
            <p:nvPr/>
          </p:nvSpPr>
          <p:spPr>
            <a:xfrm>
              <a:off x="10058400" y="2514600"/>
              <a:ext cx="6858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http://www.scacpa.org/Content/Files/Img/leaf2dreamstime_414732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134600" y="2617470"/>
              <a:ext cx="609600" cy="506730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12420600" y="5029200"/>
            <a:ext cx="762000" cy="769441"/>
            <a:chOff x="10058400" y="3276600"/>
            <a:chExt cx="762000" cy="769441"/>
          </a:xfrm>
        </p:grpSpPr>
        <p:sp>
          <p:nvSpPr>
            <p:cNvPr id="52" name="Rectangle 51"/>
            <p:cNvSpPr/>
            <p:nvPr/>
          </p:nvSpPr>
          <p:spPr>
            <a:xfrm>
              <a:off x="10058400" y="3352800"/>
              <a:ext cx="6858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34600" y="32766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Century Gothic" pitchFamily="34" charset="0"/>
                </a:rPr>
                <a:t>$</a:t>
              </a:r>
              <a:endParaRPr lang="en-US" sz="4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7068800" y="5101389"/>
            <a:ext cx="685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7145000" y="5183364"/>
            <a:ext cx="647700" cy="584775"/>
            <a:chOff x="19354800" y="3375600"/>
            <a:chExt cx="647700" cy="584775"/>
          </a:xfrm>
        </p:grpSpPr>
        <p:sp>
          <p:nvSpPr>
            <p:cNvPr id="59" name="Isosceles Triangle 58"/>
            <p:cNvSpPr/>
            <p:nvPr/>
          </p:nvSpPr>
          <p:spPr>
            <a:xfrm>
              <a:off x="19354800" y="3413700"/>
              <a:ext cx="533400" cy="459828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469100" y="33756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!</a:t>
              </a:r>
              <a:endParaRPr lang="en-US" sz="3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706600" y="5086350"/>
            <a:ext cx="685800" cy="704850"/>
            <a:chOff x="10058400" y="5029200"/>
            <a:chExt cx="685800" cy="704850"/>
          </a:xfrm>
        </p:grpSpPr>
        <p:sp>
          <p:nvSpPr>
            <p:cNvPr id="62" name="Rectangle 61"/>
            <p:cNvSpPr/>
            <p:nvPr/>
          </p:nvSpPr>
          <p:spPr>
            <a:xfrm>
              <a:off x="10058400" y="5029200"/>
              <a:ext cx="6858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4" descr="http://cdn.compliancesigns.com/media/SYMBOL_CIRCLE/LABEL_SYM_43_a-R_300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/>
            </a:blip>
            <a:srcRect t="10667" r="30667" b="12000"/>
            <a:stretch>
              <a:fillRect/>
            </a:stretch>
          </p:blipFill>
          <p:spPr bwMode="auto">
            <a:xfrm>
              <a:off x="10091244" y="5048250"/>
              <a:ext cx="614856" cy="685800"/>
            </a:xfrm>
            <a:prstGeom prst="rect">
              <a:avLst/>
            </a:prstGeom>
            <a:noFill/>
          </p:spPr>
        </p:pic>
      </p:grpSp>
      <p:pic>
        <p:nvPicPr>
          <p:cNvPr id="64" name="Picture 63" descr="building1.jpg"/>
          <p:cNvPicPr>
            <a:picLocks noChangeAspect="1"/>
          </p:cNvPicPr>
          <p:nvPr/>
        </p:nvPicPr>
        <p:blipFill>
          <a:blip r:embed="rId5" cstate="print"/>
          <a:srcRect l="1427" t="2491" r="1546" b="2852"/>
          <a:stretch>
            <a:fillRect/>
          </a:stretch>
        </p:blipFill>
        <p:spPr>
          <a:xfrm>
            <a:off x="3733800" y="2438400"/>
            <a:ext cx="5181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Picture 64" descr="courtyard view.jpg"/>
          <p:cNvPicPr>
            <a:picLocks noChangeAspect="1"/>
          </p:cNvPicPr>
          <p:nvPr/>
        </p:nvPicPr>
        <p:blipFill>
          <a:blip r:embed="rId6" cstate="print"/>
          <a:srcRect t="23786" b="13775"/>
          <a:stretch>
            <a:fillRect/>
          </a:stretch>
        </p:blipFill>
        <p:spPr>
          <a:xfrm>
            <a:off x="18973800" y="2438400"/>
            <a:ext cx="7696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5181600" y="5257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77400" y="178909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Acknowledgments</a:t>
            </a:r>
          </a:p>
        </p:txBody>
      </p:sp>
      <p:pic>
        <p:nvPicPr>
          <p:cNvPr id="13" name="Picture 12" descr="building1.jpg"/>
          <p:cNvPicPr>
            <a:picLocks noChangeAspect="1"/>
          </p:cNvPicPr>
          <p:nvPr/>
        </p:nvPicPr>
        <p:blipFill>
          <a:blip r:embed="rId3" cstate="print"/>
          <a:srcRect l="1427" t="2491" r="1546" b="2852"/>
          <a:stretch>
            <a:fillRect/>
          </a:stretch>
        </p:blipFill>
        <p:spPr>
          <a:xfrm>
            <a:off x="3733800" y="2438400"/>
            <a:ext cx="5181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ourtyard view.jpg"/>
          <p:cNvPicPr>
            <a:picLocks noChangeAspect="1"/>
          </p:cNvPicPr>
          <p:nvPr/>
        </p:nvPicPr>
        <p:blipFill>
          <a:blip r:embed="rId4" cstate="print"/>
          <a:srcRect t="23786" b="13775"/>
          <a:stretch>
            <a:fillRect/>
          </a:stretch>
        </p:blipFill>
        <p:spPr>
          <a:xfrm>
            <a:off x="18973800" y="2438400"/>
            <a:ext cx="7696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181600" y="5257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58400" y="26580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  Family and Friends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  John </a:t>
            </a:r>
            <a:r>
              <a:rPr lang="en-US" dirty="0" err="1" smtClean="0">
                <a:latin typeface="Century Gothic" pitchFamily="34" charset="0"/>
              </a:rPr>
              <a:t>Risley</a:t>
            </a:r>
            <a:r>
              <a:rPr lang="en-US" dirty="0" smtClean="0">
                <a:latin typeface="Century Gothic" pitchFamily="34" charset="0"/>
              </a:rPr>
              <a:t>, Contractor Safety Coordinator of PSU OPP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  Professors and Faculty of the Architectural Engineering department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0" name="Picture 24" descr="http://upload.wikimedia.org/wikipedia/en/thumb/e/e3/GMU_logo.svg/200px-GMU_logo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3733800"/>
            <a:ext cx="150090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www.balfourbeattyus.com/Files/logos/BS-Logo-BBC-Standard.aspx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886200"/>
            <a:ext cx="24580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http://www.logotypes101.com/logos/481/A8F3BC2EB498879292B5725FF0B46CE5/Gensler168.pn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9" b="28775"/>
          <a:stretch/>
        </p:blipFill>
        <p:spPr bwMode="auto">
          <a:xfrm>
            <a:off x="11963400" y="3962400"/>
            <a:ext cx="1981200" cy="8345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wmacsa.com/images/600_M-L_logo_lr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0" y="4114800"/>
            <a:ext cx="1905000" cy="5619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677400" y="3581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304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Appendix</a:t>
            </a:r>
          </a:p>
        </p:txBody>
      </p:sp>
      <p:pic>
        <p:nvPicPr>
          <p:cNvPr id="13" name="Picture 12" descr="CBAnalysi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00" y="2557378"/>
            <a:ext cx="5215154" cy="2624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67200" y="5334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Green Roof Study conducted by the U.S. General Services Administration</a:t>
            </a:r>
            <a:endParaRPr lang="en-US" sz="1400" dirty="0"/>
          </a:p>
        </p:txBody>
      </p:sp>
      <p:pic>
        <p:nvPicPr>
          <p:cNvPr id="15" name="Picture 14" descr="Doc - Apr 8, 2014, 3-46 PM - 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2800" y="0"/>
            <a:ext cx="5281236" cy="6858000"/>
          </a:xfrm>
          <a:prstGeom prst="rect">
            <a:avLst/>
          </a:prstGeom>
        </p:spPr>
      </p:pic>
      <p:pic>
        <p:nvPicPr>
          <p:cNvPr id="16" name="Picture 15" descr="Doc - Apr 8, 2014, 3-46 PM - 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0" y="0"/>
            <a:ext cx="5240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304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Appendix</a:t>
            </a:r>
          </a:p>
        </p:txBody>
      </p:sp>
      <p:pic>
        <p:nvPicPr>
          <p:cNvPr id="18" name="Picture 17" descr="Doc - Apr 8, 2014, 3-46 PM - 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5242" y="0"/>
            <a:ext cx="5261516" cy="6858000"/>
          </a:xfrm>
          <a:prstGeom prst="rect">
            <a:avLst/>
          </a:prstGeom>
        </p:spPr>
      </p:pic>
      <p:pic>
        <p:nvPicPr>
          <p:cNvPr id="19" name="Picture 18" descr="Doc - Apr 8, 2014, 3-46 PM - 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87570" y="0"/>
            <a:ext cx="5291830" cy="6858000"/>
          </a:xfrm>
          <a:prstGeom prst="rect">
            <a:avLst/>
          </a:prstGeom>
        </p:spPr>
      </p:pic>
      <p:pic>
        <p:nvPicPr>
          <p:cNvPr id="20" name="Picture 19" descr="Allowable girder 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371600"/>
            <a:ext cx="3486326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304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Appendix</a:t>
            </a:r>
          </a:p>
        </p:txBody>
      </p:sp>
      <p:pic>
        <p:nvPicPr>
          <p:cNvPr id="16" name="Picture 15" descr="LRFD Joi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5600" y="1143000"/>
            <a:ext cx="6629400" cy="5629275"/>
          </a:xfrm>
          <a:prstGeom prst="rect">
            <a:avLst/>
          </a:prstGeom>
        </p:spPr>
      </p:pic>
      <p:pic>
        <p:nvPicPr>
          <p:cNvPr id="21" name="Picture 20" descr="Roof lo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819400"/>
            <a:ext cx="5894140" cy="3200400"/>
          </a:xfrm>
          <a:prstGeom prst="rect">
            <a:avLst/>
          </a:prstGeom>
        </p:spPr>
      </p:pic>
      <p:pic>
        <p:nvPicPr>
          <p:cNvPr id="22" name="Picture 21" descr="Column LRF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92850" y="914400"/>
            <a:ext cx="7448550" cy="562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304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Appendix</a:t>
            </a:r>
          </a:p>
        </p:txBody>
      </p:sp>
      <p:pic>
        <p:nvPicPr>
          <p:cNvPr id="18" name="Picture 17" descr="Pipe Column 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4612" y="1747837"/>
            <a:ext cx="6962775" cy="3362325"/>
          </a:xfrm>
          <a:prstGeom prst="rect">
            <a:avLst/>
          </a:prstGeom>
        </p:spPr>
      </p:pic>
      <p:pic>
        <p:nvPicPr>
          <p:cNvPr id="19" name="Picture 18" descr="Soil Capa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1000" y="1676400"/>
            <a:ext cx="694372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304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Appendix</a:t>
            </a:r>
          </a:p>
        </p:txBody>
      </p:sp>
      <p:pic>
        <p:nvPicPr>
          <p:cNvPr id="15" name="Picture 14" descr="Doc - Apr 8, 2014, 3-46 PM - p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9920" y="0"/>
            <a:ext cx="5311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324600" y="5334000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191000" y="3960257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67400" y="3124200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62400" y="2131457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pic>
        <p:nvPicPr>
          <p:cNvPr id="37" name="Picture 36" descr="courtyard vie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0" y="1447800"/>
            <a:ext cx="7227369" cy="482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4267200" y="14842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Project Delivery – Design Build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39" name="Picture 24" descr="http://upload.wikimedia.org/wikipedia/en/thumb/e/e3/GMU_logo.svg/200px-GMU_logo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79821"/>
            <a:ext cx="1066800" cy="7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503703" y="2268379"/>
            <a:ext cx="677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Owner</a:t>
            </a:r>
            <a:endParaRPr lang="en-US" sz="10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7" descr="http://www.balfourbeattyus.com/Files/logos/BS-Logo-BBC-Standard.asp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1310434" cy="6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187234" y="3334931"/>
            <a:ext cx="1248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Design Builder</a:t>
            </a:r>
            <a:endParaRPr lang="en-US" sz="10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4267200"/>
            <a:ext cx="827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Architect</a:t>
            </a:r>
            <a:endParaRPr lang="en-US" sz="10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Picture 30" descr="http://www.logotypes101.com/logos/481/A8F3BC2EB498879292B5725FF0B46CE5/Gensler168.pn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9" b="28775"/>
          <a:stretch/>
        </p:blipFill>
        <p:spPr bwMode="auto">
          <a:xfrm>
            <a:off x="4538665" y="4369261"/>
            <a:ext cx="1023935" cy="4313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1200" y="5562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Various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Sub-contractors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562600" y="2971800"/>
            <a:ext cx="533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15000" y="4038600"/>
            <a:ext cx="304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3" idx="0"/>
          </p:cNvCxnSpPr>
          <p:nvPr/>
        </p:nvCxnSpPr>
        <p:spPr>
          <a:xfrm>
            <a:off x="7086600" y="4191000"/>
            <a:ext cx="77043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site plan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402800" y="2438400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9431000" y="1676400"/>
            <a:ext cx="33528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Project Statistics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:</a:t>
            </a:r>
          </a:p>
          <a:p>
            <a:endParaRPr lang="en-US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295 Freshman Students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70,057 GSF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~$16,000,00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12 months of construction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LEED Silver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267200" y="5334000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733800" y="5562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Design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Sub-contractors</a:t>
            </a:r>
          </a:p>
        </p:txBody>
      </p:sp>
      <p:cxnSp>
        <p:nvCxnSpPr>
          <p:cNvPr id="68" name="Straight Arrow Connector 67"/>
          <p:cNvCxnSpPr>
            <a:stCxn id="52" idx="4"/>
          </p:cNvCxnSpPr>
          <p:nvPr/>
        </p:nvCxnSpPr>
        <p:spPr>
          <a:xfrm>
            <a:off x="5030043" y="5181600"/>
            <a:ext cx="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658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0058400" y="5105400"/>
            <a:ext cx="76200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" name="Picture 6" descr="http://logo.gmu.edu/hireslogos/primarylogo/PC/GMU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3190875" cy="204787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1049000" y="5257800"/>
            <a:ext cx="609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Increase the awareness for sustainable design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058400" y="4259759"/>
            <a:ext cx="76200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058400" y="2514600"/>
            <a:ext cx="76200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058400" y="3409950"/>
            <a:ext cx="76200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1049000" y="4412159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Reduce the cost of construction while maintaining quality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049000" y="26670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Investigate new ways to increase job-site safety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49000" y="34480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Reduce injury risk for construction workers, future students and maintenance personnel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058400" y="2514600"/>
            <a:ext cx="685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963400" y="1752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Investigation Goals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0058400" y="5105400"/>
            <a:ext cx="685800" cy="685800"/>
            <a:chOff x="10058400" y="2514600"/>
            <a:chExt cx="685800" cy="685800"/>
          </a:xfrm>
        </p:grpSpPr>
        <p:sp>
          <p:nvSpPr>
            <p:cNvPr id="62" name="Rectangle 61"/>
            <p:cNvSpPr/>
            <p:nvPr/>
          </p:nvSpPr>
          <p:spPr>
            <a:xfrm>
              <a:off x="10058400" y="2514600"/>
              <a:ext cx="6858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www.scacpa.org/Content/Files/Img/leaf2dreamstime_414732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134600" y="2617470"/>
              <a:ext cx="609600" cy="506730"/>
            </a:xfrm>
            <a:prstGeom prst="rect">
              <a:avLst/>
            </a:prstGeom>
            <a:noFill/>
          </p:spPr>
        </p:pic>
      </p:grpSp>
      <p:grpSp>
        <p:nvGrpSpPr>
          <p:cNvPr id="76" name="Group 75"/>
          <p:cNvGrpSpPr/>
          <p:nvPr/>
        </p:nvGrpSpPr>
        <p:grpSpPr>
          <a:xfrm>
            <a:off x="10058400" y="4183559"/>
            <a:ext cx="762000" cy="769441"/>
            <a:chOff x="10058400" y="3276600"/>
            <a:chExt cx="762000" cy="769441"/>
          </a:xfrm>
        </p:grpSpPr>
        <p:sp>
          <p:nvSpPr>
            <p:cNvPr id="64" name="Rectangle 63"/>
            <p:cNvSpPr/>
            <p:nvPr/>
          </p:nvSpPr>
          <p:spPr>
            <a:xfrm>
              <a:off x="10058400" y="3352800"/>
              <a:ext cx="6858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134600" y="32766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Century Gothic" pitchFamily="34" charset="0"/>
                </a:rPr>
                <a:t>$</a:t>
              </a:r>
              <a:endParaRPr lang="en-US" sz="4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134600" y="2596575"/>
            <a:ext cx="647700" cy="584775"/>
            <a:chOff x="19354800" y="3375600"/>
            <a:chExt cx="647700" cy="584775"/>
          </a:xfrm>
        </p:grpSpPr>
        <p:sp>
          <p:nvSpPr>
            <p:cNvPr id="69" name="Isosceles Triangle 68"/>
            <p:cNvSpPr/>
            <p:nvPr/>
          </p:nvSpPr>
          <p:spPr>
            <a:xfrm>
              <a:off x="19354800" y="3413700"/>
              <a:ext cx="533400" cy="459828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469100" y="33756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!</a:t>
              </a:r>
              <a:endParaRPr lang="en-US" sz="3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058400" y="3409950"/>
            <a:ext cx="685800" cy="704850"/>
            <a:chOff x="10058400" y="5029200"/>
            <a:chExt cx="685800" cy="704850"/>
          </a:xfrm>
        </p:grpSpPr>
        <p:sp>
          <p:nvSpPr>
            <p:cNvPr id="66" name="Rectangle 65"/>
            <p:cNvSpPr/>
            <p:nvPr/>
          </p:nvSpPr>
          <p:spPr>
            <a:xfrm>
              <a:off x="10058400" y="5029200"/>
              <a:ext cx="6858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://cdn.compliancesigns.com/media/SYMBOL_CIRCLE/LABEL_SYM_43_a-R_300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/>
            </a:blip>
            <a:srcRect t="10667" r="30667" b="12000"/>
            <a:stretch>
              <a:fillRect/>
            </a:stretch>
          </p:blipFill>
          <p:spPr bwMode="auto">
            <a:xfrm>
              <a:off x="10091244" y="5048250"/>
              <a:ext cx="614856" cy="685800"/>
            </a:xfrm>
            <a:prstGeom prst="rect">
              <a:avLst/>
            </a:prstGeom>
            <a:noFill/>
          </p:spPr>
        </p:pic>
      </p:grpSp>
      <p:sp>
        <p:nvSpPr>
          <p:cNvPr id="72" name="TextBox 71"/>
          <p:cNvSpPr txBox="1"/>
          <p:nvPr/>
        </p:nvSpPr>
        <p:spPr>
          <a:xfrm>
            <a:off x="18942346" y="2514600"/>
            <a:ext cx="765145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Analysis 1: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Prevention through Design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Analysis 2: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Façade Re-design for Fall Safety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    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Architectural Breadth: Mechanical Access Points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Analysis 3: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Stick-Built construction vs. Infinity System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Analysis 4: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Green Roof Addition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    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Structural Breadth:  Green Roof Load incurrence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421600" y="1905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Preview of Analyses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1" grpId="0"/>
      <p:bldP spid="49" grpId="0" animBg="1"/>
      <p:bldP spid="54" grpId="0" animBg="1"/>
      <p:bldP spid="57" grpId="0" animBg="1"/>
      <p:bldP spid="58" grpId="0"/>
      <p:bldP spid="59" grpId="0"/>
      <p:bldP spid="61" grpId="0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9507200" y="2133600"/>
            <a:ext cx="5943600" cy="373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5544800" y="2895600"/>
            <a:ext cx="2667000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3258800" y="2861932"/>
            <a:ext cx="1981200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199715" y="2895600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067800" y="2819400"/>
            <a:ext cx="1678085" cy="1221343"/>
          </a:xfrm>
          <a:prstGeom prst="ellipse">
            <a:avLst/>
          </a:prstGeom>
          <a:gradFill flip="none" rotWithShape="1">
            <a:gsLst>
              <a:gs pos="6000">
                <a:srgbClr val="003399">
                  <a:alpha val="22000"/>
                </a:srgbClr>
              </a:gs>
              <a:gs pos="7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Prevention Through Design</a:t>
            </a:r>
            <a:endParaRPr lang="en-US" sz="1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896600" y="1752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Prevention through Design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Critical Industry Research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73400" y="331634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Disposal / Recycling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77600" y="3288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Maintenance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58800" y="329105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Decommissioning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0" y="327874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Construction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5392400" y="3352800"/>
            <a:ext cx="35052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10820400" y="3352800"/>
            <a:ext cx="35052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12954000" y="3352800"/>
            <a:ext cx="35052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 descr="http://3blmedia.com/media/Screen%20Shot%202013-06-26%20at%2011.43.02%20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2286000" cy="208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3962400" y="231654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Current Industry-Wide Issues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Lack of risk knowledge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Lack of early collaboration/communication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Lack of contractual obligation for safety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659600" y="2133600"/>
            <a:ext cx="64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Ideas for Implementation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Raising sill height to 39”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Prefabrication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Raising parapet height and using flat roofs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Lowering mechanical access points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Using low VOC materials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296400" y="4800600"/>
            <a:ext cx="883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“…the Center for Disease Control and Prevention (CDC) have pinpointed in recent studies that an abundant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37%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of these work related injuries are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directly caused by poor design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”  - CDC.gov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34600" y="8483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A   N   A   L   Y   S   I   S             O   N   E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61233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Balfour Beatty 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2" grpId="0" animBg="1"/>
      <p:bldP spid="51" grpId="0" animBg="1"/>
      <p:bldP spid="50" grpId="0" animBg="1"/>
      <p:bldP spid="48" grpId="0" animBg="1"/>
      <p:bldP spid="42" grpId="0"/>
      <p:bldP spid="43" grpId="0"/>
      <p:bldP spid="44" grpId="0"/>
      <p:bldP spid="45" grpId="0"/>
      <p:bldP spid="56" grpId="0" animBg="1"/>
      <p:bldP spid="60" grpId="0" animBg="1"/>
      <p:bldP spid="63" grpId="0" animBg="1"/>
      <p:bldP spid="75" grpId="0"/>
      <p:bldP spid="76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Façade Re-design for </a:t>
            </a:r>
            <a:r>
              <a:rPr lang="en-US" b="1" dirty="0" err="1" smtClean="0">
                <a:solidFill>
                  <a:schemeClr val="bg1"/>
                </a:solidFill>
                <a:latin typeface="Century Gothic" pitchFamily="34" charset="0"/>
              </a:rPr>
              <a:t>PtD</a:t>
            </a:r>
            <a:endParaRPr lang="en-US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Architectural Breadth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77400" y="17890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Façade Re-design and Implementation of Prevention through Design</a:t>
            </a:r>
          </a:p>
        </p:txBody>
      </p:sp>
      <p:pic>
        <p:nvPicPr>
          <p:cNvPr id="28" name="Picture 27" descr="framed opening.JPG"/>
          <p:cNvPicPr>
            <a:picLocks noChangeAspect="1"/>
          </p:cNvPicPr>
          <p:nvPr/>
        </p:nvPicPr>
        <p:blipFill>
          <a:blip r:embed="rId3" cstate="print"/>
          <a:srcRect l="1758" t="2252" r="1538" b="3156"/>
          <a:stretch>
            <a:fillRect/>
          </a:stretch>
        </p:blipFill>
        <p:spPr>
          <a:xfrm>
            <a:off x="20040600" y="1905000"/>
            <a:ext cx="5638800" cy="430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22631400" y="4267200"/>
            <a:ext cx="1197033" cy="99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0886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39 in.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3077517" y="4267200"/>
            <a:ext cx="11083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25000" y="33528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Logical Safety improvement method given prefab structural system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Total cost of implementation:   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No schedule impact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00" y="2514600"/>
            <a:ext cx="41148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Results</a:t>
            </a: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:</a:t>
            </a:r>
          </a:p>
          <a:p>
            <a:endParaRPr lang="en-US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Increase job site safety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Prevent student misconduct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Benefits outweigh cost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Save cost on temporary fall protection lines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39800" y="3896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$17,156.40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34600" y="8483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A   N   A   L   Y   S   I   S             T   W   O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Architectural Breadth</a:t>
            </a:r>
            <a:endParaRPr lang="en-US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7400" y="178909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Investigation of Mechanical Access Points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14800" y="2362200"/>
            <a:ext cx="4858208" cy="3358842"/>
            <a:chOff x="3276600" y="2209800"/>
            <a:chExt cx="5925008" cy="4096400"/>
          </a:xfrm>
        </p:grpSpPr>
        <p:pic>
          <p:nvPicPr>
            <p:cNvPr id="20" name="Picture 19" descr="FCU locations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2209800"/>
              <a:ext cx="5925008" cy="409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4300537" y="48768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4452937" y="48768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300537" y="5684838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4452937" y="5684838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5519737" y="48768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5715000" y="48768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5519737" y="5684838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5704447" y="570037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>
              <a:off x="6781800" y="57150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"/>
            <p:cNvSpPr>
              <a:spLocks noChangeArrowheads="1"/>
            </p:cNvSpPr>
            <p:nvPr/>
          </p:nvSpPr>
          <p:spPr bwMode="auto">
            <a:xfrm>
              <a:off x="6948830" y="5707685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6803745" y="40386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6796430" y="321503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6815137" y="25908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"/>
            <p:cNvSpPr>
              <a:spLocks noChangeArrowheads="1"/>
            </p:cNvSpPr>
            <p:nvPr/>
          </p:nvSpPr>
          <p:spPr bwMode="auto">
            <a:xfrm>
              <a:off x="7620000" y="25908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"/>
            <p:cNvSpPr>
              <a:spLocks noChangeArrowheads="1"/>
            </p:cNvSpPr>
            <p:nvPr/>
          </p:nvSpPr>
          <p:spPr bwMode="auto">
            <a:xfrm>
              <a:off x="6818375" y="24384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7620000" y="2438400"/>
              <a:ext cx="119063" cy="10636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" name="Picture 50" descr="Common FCU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45400" y="1410720"/>
            <a:ext cx="5029200" cy="529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0497800" y="1828800"/>
            <a:ext cx="1752600" cy="2595517"/>
            <a:chOff x="3288" y="1811"/>
            <a:chExt cx="2100" cy="3110"/>
          </a:xfrm>
        </p:grpSpPr>
        <p:cxnSp>
          <p:nvCxnSpPr>
            <p:cNvPr id="19460" name="AutoShape 4"/>
            <p:cNvCxnSpPr>
              <a:cxnSpLocks noChangeShapeType="1"/>
            </p:cNvCxnSpPr>
            <p:nvPr/>
          </p:nvCxnSpPr>
          <p:spPr bwMode="auto">
            <a:xfrm>
              <a:off x="3896" y="1811"/>
              <a:ext cx="0" cy="3110"/>
            </a:xfrm>
            <a:prstGeom prst="straightConnector1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3288" y="3100"/>
              <a:ext cx="71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8’ 6”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462" name="AutoShape 6"/>
            <p:cNvCxnSpPr>
              <a:cxnSpLocks noChangeShapeType="1"/>
            </p:cNvCxnSpPr>
            <p:nvPr/>
          </p:nvCxnSpPr>
          <p:spPr bwMode="auto">
            <a:xfrm>
              <a:off x="5062" y="3702"/>
              <a:ext cx="0" cy="1219"/>
            </a:xfrm>
            <a:prstGeom prst="straightConnector1">
              <a:avLst/>
            </a:prstGeom>
            <a:noFill/>
            <a:ln w="9525">
              <a:solidFill>
                <a:srgbClr val="17365D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4496" y="3875"/>
              <a:ext cx="89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3’ 5”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21336001" y="3231808"/>
            <a:ext cx="457199" cy="273392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0972800" y="2514600"/>
          <a:ext cx="5181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80"/>
                <a:gridCol w="27635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Mechanical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Access Heights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Mechanical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Room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Floor Mounted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Equipment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Unit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FCU Access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3’ 5”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Mechanical Penthouse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7’ 8”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105400" y="5867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itchFamily="34" charset="0"/>
              </a:rPr>
              <a:t>FCU Access points in each unit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06000" y="477107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 All access points considered safe (except trip hazard in pent house)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 All access points behind locked doors or restricted access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 Considered very “safe” design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96400" y="84838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A   R   C   H   I   T   E   C   T   U   R   A   L      B   R   E   A   D   T   H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850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7400" y="178909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Stick-Built Framing vs. Infinity Structural System</a:t>
            </a:r>
          </a:p>
        </p:txBody>
      </p:sp>
      <p:pic>
        <p:nvPicPr>
          <p:cNvPr id="13" name="Picture 2" descr="C:\Users\Brad Williams\Documents\Super Senior Year\Thesis\Struct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4800" y="1752600"/>
            <a:ext cx="4648200" cy="366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MG_09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250400" y="26670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210800" y="2514600"/>
          <a:ext cx="67056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itchFamily="34" charset="0"/>
                        </a:rPr>
                        <a:t>Overall Cost of Stick-Built System</a:t>
                      </a:r>
                      <a:endParaRPr lang="en-US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Part of System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Price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Wooden Roof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Trusses/Sheathing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Gothic" pitchFamily="34" charset="0"/>
                        </a:rPr>
                        <a:t>$128,240.64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Wooden Framing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Gothic" pitchFamily="34" charset="0"/>
                        </a:rPr>
                        <a:t>$612,998.75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Wooden Joists/Girders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Gothic" pitchFamily="34" charset="0"/>
                        </a:rPr>
                        <a:t>$1,224,596.36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COST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Gothic" pitchFamily="34" charset="0"/>
                        </a:rPr>
                        <a:t>$1,965,835.75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Total ($/SF)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Century Gothic" pitchFamily="34" charset="0"/>
                        </a:rPr>
                        <a:t>$28.06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Location Adjustment Multiplier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(78.3)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entury Gothic" pitchFamily="34" charset="0"/>
                        </a:rPr>
                        <a:t>$21.97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72800" y="54864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Infinity Structural System estimated at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$23 / SF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00" y="5867400"/>
            <a:ext cx="347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Total Savings of </a:t>
            </a: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</a:rPr>
              <a:t>$72,158.71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Picture 17" descr="IMG_0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203700" y="30607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038600" y="1600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No schedule change with prefabrication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Fire safe 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Experienced craftsmen in D.C. area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1295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Benefits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8483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A   N   A   L   Y   S   I   S         T   H   R   E   </a:t>
            </a:r>
            <a:r>
              <a:rPr lang="en-US" sz="2800" dirty="0" err="1" smtClean="0">
                <a:latin typeface="Century Gothic" pitchFamily="34" charset="0"/>
              </a:rPr>
              <a:t>E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50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Photos courtesy of Brad Williams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21600" y="5407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Renderings courtesy of </a:t>
            </a:r>
            <a:r>
              <a:rPr lang="en-US" sz="1400" dirty="0" err="1" smtClean="0"/>
              <a:t>Gensler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MNI_tray_no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02800" y="1600200"/>
            <a:ext cx="4534030" cy="418491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Green Roof Addition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Structural Analysis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7400" y="1371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Green Roof Addition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16600" y="1708190"/>
            <a:ext cx="716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Fiscal Analysis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Payback Period: 4.17 - 6.7 years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Internal Rate of Return*:  4.21%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Return on Investment*:  196%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16600" y="42011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* Not including CO2 Emissions, Community Benefits, or Re-Sale Value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17" descr="Comprehensiv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0" y="1676400"/>
            <a:ext cx="4137412" cy="308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5527000" y="47244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Omni-Ecosystems.com</a:t>
            </a:r>
            <a:endParaRPr lang="en-US" sz="1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439400" y="3129280"/>
          <a:ext cx="6629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50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– year  Life Cycle Cost Benefit Analysis ($/SF)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Initial Cost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$13.51</a:t>
                      </a:r>
                      <a:endParaRPr lang="en-US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Maintenance and Replacement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$18.25</a:t>
                      </a:r>
                      <a:endParaRPr lang="en-US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Storm Water Reduction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dirty="0" smtClean="0">
                          <a:latin typeface="Century Gothic" pitchFamily="34" charset="0"/>
                        </a:rPr>
                        <a:t>Savings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$11.37</a:t>
                      </a:r>
                      <a:endParaRPr lang="en-US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Energy Savings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$6.37</a:t>
                      </a:r>
                      <a:endParaRPr lang="en-US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CO2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 Emission Savings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$2.60</a:t>
                      </a:r>
                      <a:endParaRPr lang="en-US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Community Benefits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$30.90</a:t>
                      </a:r>
                      <a:endParaRPr lang="en-US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Property Re-sale value premium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$105.93</a:t>
                      </a:r>
                      <a:endParaRPr lang="en-US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820400" y="21877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Installation Cost of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$17,696.63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1 day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installation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4" name="Picture 23" descr="GR ar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362200"/>
            <a:ext cx="5253037" cy="219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4343400" y="3200400"/>
            <a:ext cx="12954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72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07725" y="324987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Green Roof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17481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Multi-purpose Room Green Roof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47244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1,310 SF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total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Omni-Ecosystem comprehensive style    green roof for optimum weight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Can be added post-construction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Low maintenance, high efficiency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34600" y="8483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A   N   A   L   Y   S   I   S         F   O   U   R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92800" y="4876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Takeaways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Significantly longer life than T.P.O.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Educational opportunities in sustainability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Lifetime net yield of up to </a:t>
            </a:r>
            <a:r>
              <a:rPr lang="en-US" sz="2400" b="1" dirty="0" smtClean="0">
                <a:solidFill>
                  <a:srgbClr val="00B050"/>
                </a:solidFill>
                <a:latin typeface="Century Gothic" pitchFamily="34" charset="0"/>
              </a:rPr>
              <a:t>$182,000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of benefits</a:t>
            </a:r>
            <a:endParaRPr lang="en-US" sz="24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9" grpId="0" animBg="1"/>
      <p:bldP spid="30" grpId="0"/>
      <p:bldP spid="3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1295400"/>
            <a:ext cx="3581400" cy="5562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676400"/>
            <a:ext cx="3581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Prevention Through Design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Façade Re-design for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PtD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Stick-Built vs. Infinity System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Green Roof Addition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	Structural Analysis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Conclusion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Acknowledgments 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0" y="30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Fairfax, VA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7432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5814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enn state hea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 l="1766" t="7547" r="2870" b="9434"/>
          <a:stretch>
            <a:fillRect/>
          </a:stretch>
        </p:blipFill>
        <p:spPr>
          <a:xfrm>
            <a:off x="96982" y="112889"/>
            <a:ext cx="3560618" cy="7253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44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Bradley Williams  -  CM</a:t>
            </a:r>
            <a:endParaRPr lang="en-US" sz="1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Taylor Hall – George Mason University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Fairfax, VA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7400" y="2819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Load Path of Green Roof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971800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Existing Factored Load: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81 PSF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Factored Load with Green Roof: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99 PSF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36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Load Comparison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2000" y="4343400"/>
            <a:ext cx="2590800" cy="10473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412200" y="2133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Structural Change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973800" y="2743200"/>
          <a:ext cx="7696200" cy="21549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2595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Member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Existing Load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New Load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Allowable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  <a:tr h="259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Roof Deck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81 PSF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99 PSF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159 PSF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  <a:tr h="259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Joists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329.2 PLF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401.2</a:t>
                      </a:r>
                      <a:r>
                        <a:rPr lang="en-US" sz="1600" baseline="0" dirty="0" smtClean="0">
                          <a:latin typeface="Century Gothic" pitchFamily="34" charset="0"/>
                        </a:rPr>
                        <a:t> PLF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472 PLF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  <a:tr h="259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Girder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3.2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3.9</a:t>
                      </a:r>
                      <a:r>
                        <a:rPr lang="en-US" sz="1600" baseline="0" dirty="0" smtClean="0">
                          <a:latin typeface="Century Gothic" pitchFamily="34" charset="0"/>
                        </a:rPr>
                        <a:t>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20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  <a:tr h="259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Steel Post Column</a:t>
                      </a: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3.2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3.9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16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  <a:tr h="259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HSS Column</a:t>
                      </a: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9.2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11.3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87 kips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  <a:tr h="259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Soil</a:t>
                      </a: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0.56 KSF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0.71 KSF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2.0 KSF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 marL="64008" marR="64008" marT="32004" marB="32004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677400" y="178909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Structural Evaluation of Potential Green Roof</a:t>
            </a:r>
          </a:p>
        </p:txBody>
      </p:sp>
      <p:sp>
        <p:nvSpPr>
          <p:cNvPr id="22" name="Oval 21"/>
          <p:cNvSpPr/>
          <p:nvPr/>
        </p:nvSpPr>
        <p:spPr>
          <a:xfrm>
            <a:off x="9462448" y="3657600"/>
            <a:ext cx="1371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48800" y="3805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entury Gothic" pitchFamily="34" charset="0"/>
              </a:rPr>
              <a:t>1.5” 20 GA</a:t>
            </a:r>
          </a:p>
          <a:p>
            <a:pPr algn="ctr"/>
            <a:r>
              <a:rPr lang="en-US" sz="1200" b="1" dirty="0" smtClean="0">
                <a:latin typeface="Century Gothic" pitchFamily="34" charset="0"/>
              </a:rPr>
              <a:t>galv. Roof Deck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277600" y="3657600"/>
            <a:ext cx="1371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954000" y="3124200"/>
            <a:ext cx="1371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954000" y="4114800"/>
            <a:ext cx="1371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747544" y="3124200"/>
            <a:ext cx="1371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383000" y="3657600"/>
            <a:ext cx="1371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277600" y="3820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itchFamily="34" charset="0"/>
              </a:rPr>
              <a:t>14K1 Series </a:t>
            </a: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Joists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32392" y="325499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itchFamily="34" charset="0"/>
              </a:rPr>
              <a:t>W12X19</a:t>
            </a: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Girder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0" y="4277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itchFamily="34" charset="0"/>
              </a:rPr>
              <a:t>3” Steel Pipe</a:t>
            </a: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Column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706600" y="326295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itchFamily="34" charset="0"/>
              </a:rPr>
              <a:t>HSS 4x4x3/8</a:t>
            </a: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Column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3830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itchFamily="34" charset="0"/>
              </a:rPr>
              <a:t>3 </a:t>
            </a:r>
            <a:r>
              <a:rPr lang="en-US" sz="1400" b="1" dirty="0" err="1" smtClean="0">
                <a:latin typeface="Century Gothic" pitchFamily="34" charset="0"/>
              </a:rPr>
              <a:t>ksi</a:t>
            </a:r>
            <a:r>
              <a:rPr lang="en-US" sz="1400" b="1" dirty="0" smtClean="0">
                <a:latin typeface="Century Gothic" pitchFamily="34" charset="0"/>
              </a:rPr>
              <a:t> concrete</a:t>
            </a: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footing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896600" y="4038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725400" y="4191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2725400" y="3733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4401800" y="3505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230600" y="3581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6154400" y="4343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478000" y="4495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53000" y="4495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15 PSF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8400" y="51448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All structural members can safely accommodate new loading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 No structural changes are necessary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82200" y="84838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S   T   R   U   C   T   U   R   A   L      B   R   E   A   D   T   H</a:t>
            </a:r>
            <a:endParaRPr lang="en-U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10042</TotalTime>
  <Words>1606</Words>
  <Application>Microsoft Office PowerPoint</Application>
  <PresentationFormat>Custom</PresentationFormat>
  <Paragraphs>440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Taylor Hall George Mason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Williams</dc:creator>
  <cp:lastModifiedBy>PSUAE</cp:lastModifiedBy>
  <cp:revision>154</cp:revision>
  <dcterms:created xsi:type="dcterms:W3CDTF">2014-04-02T19:33:38Z</dcterms:created>
  <dcterms:modified xsi:type="dcterms:W3CDTF">2014-05-04T18:21:19Z</dcterms:modified>
</cp:coreProperties>
</file>